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7"/>
  </p:notesMasterIdLst>
  <p:sldIdLst>
    <p:sldId id="256" r:id="rId2"/>
    <p:sldId id="275" r:id="rId3"/>
    <p:sldId id="276" r:id="rId4"/>
    <p:sldId id="294" r:id="rId5"/>
    <p:sldId id="281" r:id="rId6"/>
    <p:sldId id="278" r:id="rId7"/>
    <p:sldId id="280" r:id="rId8"/>
    <p:sldId id="279" r:id="rId9"/>
    <p:sldId id="282" r:id="rId10"/>
    <p:sldId id="283" r:id="rId11"/>
    <p:sldId id="289" r:id="rId12"/>
    <p:sldId id="284" r:id="rId13"/>
    <p:sldId id="285" r:id="rId14"/>
    <p:sldId id="286" r:id="rId15"/>
    <p:sldId id="288" r:id="rId16"/>
    <p:sldId id="277" r:id="rId17"/>
    <p:sldId id="291" r:id="rId18"/>
    <p:sldId id="292" r:id="rId19"/>
    <p:sldId id="293" r:id="rId20"/>
    <p:sldId id="290" r:id="rId21"/>
    <p:sldId id="287" r:id="rId22"/>
    <p:sldId id="297" r:id="rId23"/>
    <p:sldId id="296" r:id="rId24"/>
    <p:sldId id="295" r:id="rId25"/>
    <p:sldId id="27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103" autoAdjust="0"/>
  </p:normalViewPr>
  <p:slideViewPr>
    <p:cSldViewPr snapToGrid="0">
      <p:cViewPr varScale="1">
        <p:scale>
          <a:sx n="70" d="100"/>
          <a:sy n="70" d="100"/>
        </p:scale>
        <p:origin x="5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AEAEAE-315B-4AED-9385-00E420306AC6}" type="datetimeFigureOut">
              <a:rPr lang="en-US" smtClean="0"/>
              <a:t>10/30/2018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31C69-77AA-4C06-B07A-332508945CAA}" type="slidenum">
              <a:rPr lang="en-US" smtClean="0"/>
              <a:t>‹#›</a:t>
            </a:fld>
            <a:endParaRPr lang="en-US"/>
          </a:p>
        </p:txBody>
      </p:sp>
    </p:spTree>
    <p:extLst>
      <p:ext uri="{BB962C8B-B14F-4D97-AF65-F5344CB8AC3E}">
        <p14:creationId xmlns:p14="http://schemas.microsoft.com/office/powerpoint/2010/main" val="3382789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304CC2A-0E53-4AB8-8D4E-7CA57C53B591}"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FAF72-49FC-401F-AD12-905722396D26}" type="slidenum">
              <a:rPr lang="en-US" smtClean="0"/>
              <a:t>‹#›</a:t>
            </a:fld>
            <a:endParaRPr lang="en-US"/>
          </a:p>
        </p:txBody>
      </p:sp>
    </p:spTree>
    <p:extLst>
      <p:ext uri="{BB962C8B-B14F-4D97-AF65-F5344CB8AC3E}">
        <p14:creationId xmlns:p14="http://schemas.microsoft.com/office/powerpoint/2010/main" val="3839511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04CC2A-0E53-4AB8-8D4E-7CA57C53B591}"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FAF72-49FC-401F-AD12-905722396D26}" type="slidenum">
              <a:rPr lang="en-US" smtClean="0"/>
              <a:t>‹#›</a:t>
            </a:fld>
            <a:endParaRPr lang="en-US"/>
          </a:p>
        </p:txBody>
      </p:sp>
    </p:spTree>
    <p:extLst>
      <p:ext uri="{BB962C8B-B14F-4D97-AF65-F5344CB8AC3E}">
        <p14:creationId xmlns:p14="http://schemas.microsoft.com/office/powerpoint/2010/main" val="3374827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04CC2A-0E53-4AB8-8D4E-7CA57C53B591}"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FAF72-49FC-401F-AD12-905722396D26}" type="slidenum">
              <a:rPr lang="en-US" smtClean="0"/>
              <a:t>‹#›</a:t>
            </a:fld>
            <a:endParaRPr lang="en-US"/>
          </a:p>
        </p:txBody>
      </p:sp>
    </p:spTree>
    <p:extLst>
      <p:ext uri="{BB962C8B-B14F-4D97-AF65-F5344CB8AC3E}">
        <p14:creationId xmlns:p14="http://schemas.microsoft.com/office/powerpoint/2010/main" val="1821522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04CC2A-0E53-4AB8-8D4E-7CA57C53B591}"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FAF72-49FC-401F-AD12-905722396D26}" type="slidenum">
              <a:rPr lang="en-US" smtClean="0"/>
              <a:t>‹#›</a:t>
            </a:fld>
            <a:endParaRPr lang="en-US"/>
          </a:p>
        </p:txBody>
      </p:sp>
    </p:spTree>
    <p:extLst>
      <p:ext uri="{BB962C8B-B14F-4D97-AF65-F5344CB8AC3E}">
        <p14:creationId xmlns:p14="http://schemas.microsoft.com/office/powerpoint/2010/main" val="1673899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304CC2A-0E53-4AB8-8D4E-7CA57C53B591}"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FFAF72-49FC-401F-AD12-905722396D26}" type="slidenum">
              <a:rPr lang="en-US" smtClean="0"/>
              <a:t>‹#›</a:t>
            </a:fld>
            <a:endParaRPr lang="en-US"/>
          </a:p>
        </p:txBody>
      </p:sp>
    </p:spTree>
    <p:extLst>
      <p:ext uri="{BB962C8B-B14F-4D97-AF65-F5344CB8AC3E}">
        <p14:creationId xmlns:p14="http://schemas.microsoft.com/office/powerpoint/2010/main" val="1764362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304CC2A-0E53-4AB8-8D4E-7CA57C53B591}" type="datetimeFigureOut">
              <a:rPr lang="en-US" smtClean="0"/>
              <a:t>10/30/2018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FAF72-49FC-401F-AD12-905722396D26}" type="slidenum">
              <a:rPr lang="en-US" smtClean="0"/>
              <a:t>‹#›</a:t>
            </a:fld>
            <a:endParaRPr lang="en-US"/>
          </a:p>
        </p:txBody>
      </p:sp>
    </p:spTree>
    <p:extLst>
      <p:ext uri="{BB962C8B-B14F-4D97-AF65-F5344CB8AC3E}">
        <p14:creationId xmlns:p14="http://schemas.microsoft.com/office/powerpoint/2010/main" val="3403171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304CC2A-0E53-4AB8-8D4E-7CA57C53B591}" type="datetimeFigureOut">
              <a:rPr lang="en-US" smtClean="0"/>
              <a:t>10/30/2018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FFAF72-49FC-401F-AD12-905722396D26}" type="slidenum">
              <a:rPr lang="en-US" smtClean="0"/>
              <a:t>‹#›</a:t>
            </a:fld>
            <a:endParaRPr lang="en-US"/>
          </a:p>
        </p:txBody>
      </p:sp>
    </p:spTree>
    <p:extLst>
      <p:ext uri="{BB962C8B-B14F-4D97-AF65-F5344CB8AC3E}">
        <p14:creationId xmlns:p14="http://schemas.microsoft.com/office/powerpoint/2010/main" val="176404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304CC2A-0E53-4AB8-8D4E-7CA57C53B591}" type="datetimeFigureOut">
              <a:rPr lang="en-US" smtClean="0"/>
              <a:t>10/30/2018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FFAF72-49FC-401F-AD12-905722396D26}" type="slidenum">
              <a:rPr lang="en-US" smtClean="0"/>
              <a:t>‹#›</a:t>
            </a:fld>
            <a:endParaRPr lang="en-US"/>
          </a:p>
        </p:txBody>
      </p:sp>
    </p:spTree>
    <p:extLst>
      <p:ext uri="{BB962C8B-B14F-4D97-AF65-F5344CB8AC3E}">
        <p14:creationId xmlns:p14="http://schemas.microsoft.com/office/powerpoint/2010/main" val="1029019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04CC2A-0E53-4AB8-8D4E-7CA57C53B591}" type="datetimeFigureOut">
              <a:rPr lang="en-US" smtClean="0"/>
              <a:t>10/30/2018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FFAF72-49FC-401F-AD12-905722396D26}" type="slidenum">
              <a:rPr lang="en-US" smtClean="0"/>
              <a:t>‹#›</a:t>
            </a:fld>
            <a:endParaRPr lang="en-US"/>
          </a:p>
        </p:txBody>
      </p:sp>
    </p:spTree>
    <p:extLst>
      <p:ext uri="{BB962C8B-B14F-4D97-AF65-F5344CB8AC3E}">
        <p14:creationId xmlns:p14="http://schemas.microsoft.com/office/powerpoint/2010/main" val="4219719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04CC2A-0E53-4AB8-8D4E-7CA57C53B591}" type="datetimeFigureOut">
              <a:rPr lang="en-US" smtClean="0"/>
              <a:t>10/30/2018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FAF72-49FC-401F-AD12-905722396D26}" type="slidenum">
              <a:rPr lang="en-US" smtClean="0"/>
              <a:t>‹#›</a:t>
            </a:fld>
            <a:endParaRPr lang="en-US"/>
          </a:p>
        </p:txBody>
      </p:sp>
    </p:spTree>
    <p:extLst>
      <p:ext uri="{BB962C8B-B14F-4D97-AF65-F5344CB8AC3E}">
        <p14:creationId xmlns:p14="http://schemas.microsoft.com/office/powerpoint/2010/main" val="3202837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04CC2A-0E53-4AB8-8D4E-7CA57C53B591}" type="datetimeFigureOut">
              <a:rPr lang="en-US" smtClean="0"/>
              <a:t>10/30/2018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FFAF72-49FC-401F-AD12-905722396D26}" type="slidenum">
              <a:rPr lang="en-US" smtClean="0"/>
              <a:t>‹#›</a:t>
            </a:fld>
            <a:endParaRPr lang="en-US"/>
          </a:p>
        </p:txBody>
      </p:sp>
    </p:spTree>
    <p:extLst>
      <p:ext uri="{BB962C8B-B14F-4D97-AF65-F5344CB8AC3E}">
        <p14:creationId xmlns:p14="http://schemas.microsoft.com/office/powerpoint/2010/main" val="2721582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04CC2A-0E53-4AB8-8D4E-7CA57C53B591}" type="datetimeFigureOut">
              <a:rPr lang="en-US" smtClean="0"/>
              <a:t>10/30/2018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FFAF72-49FC-401F-AD12-905722396D26}" type="slidenum">
              <a:rPr lang="en-US" smtClean="0"/>
              <a:t>‹#›</a:t>
            </a:fld>
            <a:endParaRPr lang="en-US"/>
          </a:p>
        </p:txBody>
      </p:sp>
    </p:spTree>
    <p:extLst>
      <p:ext uri="{BB962C8B-B14F-4D97-AF65-F5344CB8AC3E}">
        <p14:creationId xmlns:p14="http://schemas.microsoft.com/office/powerpoint/2010/main" val="1765729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9481" y="612648"/>
            <a:ext cx="9939688" cy="893225"/>
          </a:xfrm>
        </p:spPr>
        <p:txBody>
          <a:bodyPr>
            <a:noAutofit/>
          </a:bodyPr>
          <a:lstStyle/>
          <a:p>
            <a:r>
              <a:rPr lang="en-US" sz="5400" smtClean="0"/>
              <a:t>Công Nghệ Blockchain</a:t>
            </a:r>
            <a:endParaRPr lang="en-US" sz="5400"/>
          </a:p>
        </p:txBody>
      </p:sp>
      <p:pic>
        <p:nvPicPr>
          <p:cNvPr id="1026" name="Picture 2" descr="https://vneconomy.mediacdn.vn/zoom/710_400/2017/cong-nghe-blockchain-chia-se-thong-tin-minh-bach-va-bao-mat-cao-1513055874727-33-0-876-1500-crop-151305588256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390" y="1572767"/>
            <a:ext cx="10012554" cy="477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0915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Cố gắng thay đổi nội dung 1 khối là không thể</a:t>
            </a:r>
            <a:endParaRPr lang="en-US"/>
          </a:p>
        </p:txBody>
      </p:sp>
      <p:pic>
        <p:nvPicPr>
          <p:cNvPr id="4" name="Content Placeholder 3"/>
          <p:cNvPicPr>
            <a:picLocks noGrp="1" noChangeAspect="1"/>
          </p:cNvPicPr>
          <p:nvPr>
            <p:ph idx="1"/>
          </p:nvPr>
        </p:nvPicPr>
        <p:blipFill>
          <a:blip r:embed="rId2"/>
          <a:stretch>
            <a:fillRect/>
          </a:stretch>
        </p:blipFill>
        <p:spPr>
          <a:xfrm>
            <a:off x="1217856" y="1770761"/>
            <a:ext cx="9553775" cy="4811140"/>
          </a:xfrm>
          <a:prstGeom prst="rect">
            <a:avLst/>
          </a:prstGeom>
        </p:spPr>
      </p:pic>
    </p:spTree>
    <p:extLst>
      <p:ext uri="{BB962C8B-B14F-4D97-AF65-F5344CB8AC3E}">
        <p14:creationId xmlns:p14="http://schemas.microsoft.com/office/powerpoint/2010/main" val="2542861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Blockchain là mạng ngang cấp </a:t>
            </a:r>
            <a:br>
              <a:rPr lang="en-US" smtClean="0"/>
            </a:br>
            <a:r>
              <a:rPr lang="en-US" smtClean="0"/>
              <a:t>(phân tán phi tập trung)</a:t>
            </a:r>
            <a:endParaRPr lang="en-US"/>
          </a:p>
        </p:txBody>
      </p:sp>
      <p:pic>
        <p:nvPicPr>
          <p:cNvPr id="4" name="Content Placeholder 3"/>
          <p:cNvPicPr>
            <a:picLocks noGrp="1" noChangeAspect="1"/>
          </p:cNvPicPr>
          <p:nvPr>
            <p:ph idx="1"/>
          </p:nvPr>
        </p:nvPicPr>
        <p:blipFill>
          <a:blip r:embed="rId2"/>
          <a:stretch>
            <a:fillRect/>
          </a:stretch>
        </p:blipFill>
        <p:spPr>
          <a:xfrm>
            <a:off x="838200" y="1772984"/>
            <a:ext cx="10515600" cy="4865560"/>
          </a:xfrm>
          <a:prstGeom prst="rect">
            <a:avLst/>
          </a:prstGeom>
        </p:spPr>
      </p:pic>
    </p:spTree>
    <p:extLst>
      <p:ext uri="{BB962C8B-B14F-4D97-AF65-F5344CB8AC3E}">
        <p14:creationId xmlns:p14="http://schemas.microsoft.com/office/powerpoint/2010/main" val="3869957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Mỗi thành viên đều có bản copy Blockchain</a:t>
            </a:r>
            <a:endParaRPr lang="en-US"/>
          </a:p>
        </p:txBody>
      </p:sp>
      <p:pic>
        <p:nvPicPr>
          <p:cNvPr id="8" name="Content Placeholder 7"/>
          <p:cNvPicPr>
            <a:picLocks noGrp="1" noChangeAspect="1"/>
          </p:cNvPicPr>
          <p:nvPr>
            <p:ph idx="1"/>
          </p:nvPr>
        </p:nvPicPr>
        <p:blipFill>
          <a:blip r:embed="rId2"/>
          <a:stretch>
            <a:fillRect/>
          </a:stretch>
        </p:blipFill>
        <p:spPr>
          <a:xfrm>
            <a:off x="956983" y="1761616"/>
            <a:ext cx="10308425" cy="4864471"/>
          </a:xfrm>
          <a:prstGeom prst="rect">
            <a:avLst/>
          </a:prstGeom>
        </p:spPr>
      </p:pic>
    </p:spTree>
    <p:extLst>
      <p:ext uri="{BB962C8B-B14F-4D97-AF65-F5344CB8AC3E}">
        <p14:creationId xmlns:p14="http://schemas.microsoft.com/office/powerpoint/2010/main" val="2300739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Thêm khối mới vào hệ thống</a:t>
            </a:r>
            <a:endParaRPr lang="en-US"/>
          </a:p>
        </p:txBody>
      </p:sp>
      <p:pic>
        <p:nvPicPr>
          <p:cNvPr id="4" name="Content Placeholder 3"/>
          <p:cNvPicPr>
            <a:picLocks noGrp="1" noChangeAspect="1"/>
          </p:cNvPicPr>
          <p:nvPr>
            <p:ph idx="1"/>
          </p:nvPr>
        </p:nvPicPr>
        <p:blipFill>
          <a:blip r:embed="rId2"/>
          <a:stretch>
            <a:fillRect/>
          </a:stretch>
        </p:blipFill>
        <p:spPr>
          <a:xfrm>
            <a:off x="1028468" y="1770761"/>
            <a:ext cx="10081492" cy="4811062"/>
          </a:xfrm>
          <a:prstGeom prst="rect">
            <a:avLst/>
          </a:prstGeom>
        </p:spPr>
      </p:pic>
    </p:spTree>
    <p:extLst>
      <p:ext uri="{BB962C8B-B14F-4D97-AF65-F5344CB8AC3E}">
        <p14:creationId xmlns:p14="http://schemas.microsoft.com/office/powerpoint/2010/main" val="3851555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Toàn bộ hệ thống xác nhận khối mới hợp lệ</a:t>
            </a:r>
            <a:endParaRPr lang="en-US"/>
          </a:p>
        </p:txBody>
      </p:sp>
      <p:pic>
        <p:nvPicPr>
          <p:cNvPr id="4" name="Content Placeholder 3"/>
          <p:cNvPicPr>
            <a:picLocks noGrp="1" noChangeAspect="1"/>
          </p:cNvPicPr>
          <p:nvPr>
            <p:ph idx="1"/>
          </p:nvPr>
        </p:nvPicPr>
        <p:blipFill>
          <a:blip r:embed="rId2"/>
          <a:stretch>
            <a:fillRect/>
          </a:stretch>
        </p:blipFill>
        <p:spPr>
          <a:xfrm>
            <a:off x="838200" y="1761616"/>
            <a:ext cx="10515600" cy="4762103"/>
          </a:xfrm>
          <a:prstGeom prst="rect">
            <a:avLst/>
          </a:prstGeom>
        </p:spPr>
      </p:pic>
    </p:spTree>
    <p:extLst>
      <p:ext uri="{BB962C8B-B14F-4D97-AF65-F5344CB8AC3E}">
        <p14:creationId xmlns:p14="http://schemas.microsoft.com/office/powerpoint/2010/main" val="3959858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Sự đồng thuận</a:t>
            </a:r>
            <a:endParaRPr lang="en-US"/>
          </a:p>
        </p:txBody>
      </p:sp>
      <p:pic>
        <p:nvPicPr>
          <p:cNvPr id="4" name="Content Placeholder 3"/>
          <p:cNvPicPr>
            <a:picLocks noGrp="1" noChangeAspect="1"/>
          </p:cNvPicPr>
          <p:nvPr>
            <p:ph idx="1"/>
          </p:nvPr>
        </p:nvPicPr>
        <p:blipFill>
          <a:blip r:embed="rId2"/>
          <a:stretch>
            <a:fillRect/>
          </a:stretch>
        </p:blipFill>
        <p:spPr>
          <a:xfrm>
            <a:off x="838200" y="1779904"/>
            <a:ext cx="10367987" cy="4721479"/>
          </a:xfrm>
          <a:prstGeom prst="rect">
            <a:avLst/>
          </a:prstGeom>
        </p:spPr>
      </p:pic>
    </p:spTree>
    <p:extLst>
      <p:ext uri="{BB962C8B-B14F-4D97-AF65-F5344CB8AC3E}">
        <p14:creationId xmlns:p14="http://schemas.microsoft.com/office/powerpoint/2010/main" val="1245087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Bitcoin - Ứng dụng công nghệ </a:t>
            </a:r>
            <a:r>
              <a:rPr lang="en-US"/>
              <a:t>B</a:t>
            </a:r>
            <a:r>
              <a:rPr lang="en-US" smtClean="0"/>
              <a:t>lockchain </a:t>
            </a:r>
            <a:br>
              <a:rPr lang="en-US" smtClean="0"/>
            </a:br>
            <a:r>
              <a:rPr lang="en-US" smtClean="0"/>
              <a:t>đầu </a:t>
            </a:r>
            <a:r>
              <a:rPr lang="en-US" smtClean="0"/>
              <a:t>tiên trên thế giới</a:t>
            </a:r>
            <a:endParaRPr lang="en-US"/>
          </a:p>
        </p:txBody>
      </p:sp>
      <p:pic>
        <p:nvPicPr>
          <p:cNvPr id="5122" name="Picture 2" descr="Image result for bitcoin blockchai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5380" y="1849787"/>
            <a:ext cx="9471660" cy="4459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99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Lịch sử tiền điện </a:t>
            </a:r>
            <a:r>
              <a:rPr lang="en-US" smtClean="0"/>
              <a:t>tử kỹ thuật số</a:t>
            </a:r>
            <a:endParaRPr lang="en-US"/>
          </a:p>
        </p:txBody>
      </p:sp>
      <p:sp>
        <p:nvSpPr>
          <p:cNvPr id="3" name="Content Placeholder 2"/>
          <p:cNvSpPr>
            <a:spLocks noGrp="1"/>
          </p:cNvSpPr>
          <p:nvPr>
            <p:ph idx="1"/>
          </p:nvPr>
        </p:nvSpPr>
        <p:spPr/>
        <p:txBody>
          <a:bodyPr/>
          <a:lstStyle/>
          <a:p>
            <a:r>
              <a:rPr lang="en-US" smtClean="0"/>
              <a:t>1990 David Chaum thành lập công ty DigiCash và 1994 đồng tiền DigiCash được xem như là đồng tiền điện tử đầu tiên trên thế giới.</a:t>
            </a:r>
          </a:p>
          <a:p>
            <a:pPr marL="0" indent="0">
              <a:buNone/>
            </a:pPr>
            <a:r>
              <a:rPr lang="en-US" smtClean="0"/>
              <a:t>=&gt; Tuy nhiên chẳng ai dùng, công ty tuyên bố phá sản.</a:t>
            </a:r>
          </a:p>
          <a:p>
            <a:r>
              <a:rPr lang="en-US" smtClean="0"/>
              <a:t>1998 Nick Szabo lại tiên phong phát triển tiền kỹ thuật số phi tập trung có tên là "Bit Gold"</a:t>
            </a:r>
          </a:p>
          <a:p>
            <a:pPr marL="0" indent="0">
              <a:buNone/>
            </a:pPr>
            <a:r>
              <a:rPr lang="en-US" smtClean="0"/>
              <a:t>=&gt; Lý thuyết: Có ứng dụng sự phi tập trung, xác nhận giao dịch thông qua bằng chứng xử lý. =&gt; Tuy nhiên chỉ tồn tại trên lý thuyết.</a:t>
            </a:r>
          </a:p>
          <a:p>
            <a:r>
              <a:rPr lang="en-US" smtClean="0"/>
              <a:t>1998 Wei Dai xuất bản tờ báo chuyên đề b-money, an Anonymous, Distributed Electronic Cash System (tạm dịch: b-money hệ thống tiền phân tán và ẩn danh) =&gt; Chỉ là lý thuyết.</a:t>
            </a:r>
          </a:p>
        </p:txBody>
      </p:sp>
    </p:spTree>
    <p:extLst>
      <p:ext uri="{BB962C8B-B14F-4D97-AF65-F5344CB8AC3E}">
        <p14:creationId xmlns:p14="http://schemas.microsoft.com/office/powerpoint/2010/main" val="3276135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Satoshi Nakamoto - Nhân vật huyền thoại</a:t>
            </a:r>
            <a:endParaRPr lang="en-US"/>
          </a:p>
        </p:txBody>
      </p:sp>
      <p:pic>
        <p:nvPicPr>
          <p:cNvPr id="6146" name="Picture 2"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5070" y="1516952"/>
            <a:ext cx="9634850" cy="4770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194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Nakamoto đã tạo ra Bitcoin</a:t>
            </a:r>
            <a:endParaRPr lang="en-US"/>
          </a:p>
        </p:txBody>
      </p:sp>
      <p:sp>
        <p:nvSpPr>
          <p:cNvPr id="3" name="Content Placeholder 2"/>
          <p:cNvSpPr>
            <a:spLocks noGrp="1"/>
          </p:cNvSpPr>
          <p:nvPr>
            <p:ph idx="1"/>
          </p:nvPr>
        </p:nvSpPr>
        <p:spPr/>
        <p:txBody>
          <a:bodyPr/>
          <a:lstStyle/>
          <a:p>
            <a:r>
              <a:rPr lang="en-US" smtClean="0"/>
              <a:t>2008 Nakamoto xuất bản tờ báo tiêu đề: </a:t>
            </a:r>
          </a:p>
          <a:p>
            <a:pPr marL="0" indent="0">
              <a:buNone/>
            </a:pPr>
            <a:r>
              <a:rPr lang="en-US" i="1" smtClean="0"/>
              <a:t>Bitcoin a Peer-to-Peer Electronic Cash System (Tạm dịch: Bitcoin hệ thống tiền điện tử ngang cấp)</a:t>
            </a:r>
          </a:p>
          <a:p>
            <a:pPr>
              <a:buFont typeface="Wingdings" panose="05000000000000000000" pitchFamily="2" charset="2"/>
              <a:buChar char="v"/>
            </a:pPr>
            <a:r>
              <a:rPr lang="en-US" i="1"/>
              <a:t> </a:t>
            </a:r>
            <a:r>
              <a:rPr lang="en-US" i="1" smtClean="0"/>
              <a:t>Áp dụng bằng chứng xử lý thông qua nguồn lực đóng góp cho hệ thống</a:t>
            </a:r>
          </a:p>
          <a:p>
            <a:pPr>
              <a:buFont typeface="Wingdings" panose="05000000000000000000" pitchFamily="2" charset="2"/>
              <a:buChar char="v"/>
            </a:pPr>
            <a:r>
              <a:rPr lang="en-US" i="1" smtClean="0"/>
              <a:t> Phần thưởng cho việc hoàn thành bằng chứng xử lý hợp lệ</a:t>
            </a:r>
          </a:p>
          <a:p>
            <a:pPr>
              <a:buFont typeface="Wingdings" panose="05000000000000000000" pitchFamily="2" charset="2"/>
              <a:buChar char="v"/>
            </a:pPr>
            <a:r>
              <a:rPr lang="en-US" i="1"/>
              <a:t> </a:t>
            </a:r>
            <a:r>
              <a:rPr lang="en-US" i="1" smtClean="0"/>
              <a:t>Tất cả các thành viên đều có thể xác minh và cập nhật sổ cái chung</a:t>
            </a:r>
          </a:p>
          <a:p>
            <a:pPr>
              <a:buFont typeface="Wingdings" panose="05000000000000000000" pitchFamily="2" charset="2"/>
              <a:buChar char="v"/>
            </a:pPr>
            <a:r>
              <a:rPr lang="en-US" i="1"/>
              <a:t> </a:t>
            </a:r>
            <a:r>
              <a:rPr lang="en-US" i="1" smtClean="0"/>
              <a:t>Giao dịch trên sổ cái được xác nhận qua mã </a:t>
            </a:r>
            <a:r>
              <a:rPr lang="en-US" i="1" smtClean="0"/>
              <a:t>băm</a:t>
            </a:r>
          </a:p>
          <a:p>
            <a:pPr>
              <a:buFont typeface="Wingdings" panose="05000000000000000000" pitchFamily="2" charset="2"/>
              <a:buChar char="v"/>
            </a:pPr>
            <a:r>
              <a:rPr lang="en-US" i="1"/>
              <a:t> </a:t>
            </a:r>
            <a:r>
              <a:rPr lang="en-US" i="1" smtClean="0"/>
              <a:t>Mã nguồn mở</a:t>
            </a:r>
            <a:endParaRPr lang="en-US" i="1" smtClean="0"/>
          </a:p>
          <a:p>
            <a:pPr marL="0" indent="0">
              <a:buNone/>
            </a:pPr>
            <a:endParaRPr lang="en-US" i="1"/>
          </a:p>
        </p:txBody>
      </p:sp>
    </p:spTree>
    <p:extLst>
      <p:ext uri="{BB962C8B-B14F-4D97-AF65-F5344CB8AC3E}">
        <p14:creationId xmlns:p14="http://schemas.microsoft.com/office/powerpoint/2010/main" val="3645732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Cuộc cách mạng công nghiệp 4.0 là gì?</a:t>
            </a:r>
            <a:endParaRPr lang="en-US"/>
          </a:p>
        </p:txBody>
      </p:sp>
      <p:pic>
        <p:nvPicPr>
          <p:cNvPr id="2050" name="Picture 2" descr="Cach mang Cong nghiep 4.0 la gi? hinh anh 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1773" y="1690688"/>
            <a:ext cx="9977890" cy="461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296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Cách hoạt động của Blockchain Bitcoin</a:t>
            </a:r>
            <a:endParaRPr lang="en-US"/>
          </a:p>
        </p:txBody>
      </p:sp>
      <p:pic>
        <p:nvPicPr>
          <p:cNvPr id="4098" name="Picture 2" descr="Image result for bitcoin blockchai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9218" y="1807336"/>
            <a:ext cx="9325547" cy="458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74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Lợi ích của Bitcoin (Blockchain)</a:t>
            </a:r>
            <a:endParaRPr lang="en-US"/>
          </a:p>
        </p:txBody>
      </p:sp>
      <p:sp>
        <p:nvSpPr>
          <p:cNvPr id="4" name="Content Placeholder 3"/>
          <p:cNvSpPr>
            <a:spLocks noGrp="1"/>
          </p:cNvSpPr>
          <p:nvPr>
            <p:ph idx="1"/>
          </p:nvPr>
        </p:nvSpPr>
        <p:spPr/>
        <p:txBody>
          <a:bodyPr/>
          <a:lstStyle/>
          <a:p>
            <a:r>
              <a:rPr lang="en-US" smtClean="0"/>
              <a:t>Minh bạch </a:t>
            </a:r>
          </a:p>
          <a:p>
            <a:r>
              <a:rPr lang="en-US" smtClean="0"/>
              <a:t>Không thể làm giả</a:t>
            </a:r>
          </a:p>
          <a:p>
            <a:r>
              <a:rPr lang="en-US" smtClean="0"/>
              <a:t>Ẩn danh</a:t>
            </a:r>
          </a:p>
          <a:p>
            <a:r>
              <a:rPr lang="en-US" smtClean="0"/>
              <a:t>Tốc độ nhanh</a:t>
            </a:r>
          </a:p>
          <a:p>
            <a:r>
              <a:rPr lang="en-US" smtClean="0"/>
              <a:t>Chi phí giao dịch </a:t>
            </a:r>
            <a:r>
              <a:rPr lang="en-US" smtClean="0"/>
              <a:t>thấp</a:t>
            </a:r>
          </a:p>
          <a:p>
            <a:r>
              <a:rPr lang="en-US" smtClean="0"/>
              <a:t>Dùng cho việc thanh toán</a:t>
            </a:r>
            <a:endParaRPr lang="en-US"/>
          </a:p>
        </p:txBody>
      </p:sp>
      <p:pic>
        <p:nvPicPr>
          <p:cNvPr id="3080" name="Picture 8" descr="Image result for bitcoin transparent fast sec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752" y="1617536"/>
            <a:ext cx="6355080" cy="4357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873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Đà phát triển</a:t>
            </a:r>
            <a:endParaRPr lang="en-US"/>
          </a:p>
        </p:txBody>
      </p:sp>
      <p:sp>
        <p:nvSpPr>
          <p:cNvPr id="3" name="Content Placeholder 2"/>
          <p:cNvSpPr>
            <a:spLocks noGrp="1"/>
          </p:cNvSpPr>
          <p:nvPr>
            <p:ph idx="1"/>
          </p:nvPr>
        </p:nvSpPr>
        <p:spPr/>
        <p:txBody>
          <a:bodyPr/>
          <a:lstStyle/>
          <a:p>
            <a:r>
              <a:rPr lang="en-US" smtClean="0"/>
              <a:t>Vào 2009 </a:t>
            </a:r>
            <a:r>
              <a:rPr lang="en-US" smtClean="0"/>
              <a:t>2010, đồng bitcoin được phát miễn phí hàng ngàn đến chục ngàn cho công chúng thử nghiệm mạng lưới, hoặc bán với giá rẻ mạt.</a:t>
            </a:r>
          </a:p>
          <a:p>
            <a:r>
              <a:rPr lang="en-US" smtClean="0"/>
              <a:t>Mỗi chiếc laptop có thể đào mỗi ngày hàng ngàn bitcoin.</a:t>
            </a:r>
          </a:p>
          <a:p>
            <a:r>
              <a:rPr lang="en-US" smtClean="0"/>
              <a:t>Từ năm 2013 hàng loạt các công ty khác ra đời ứng dụng công nghệ blockchain mang lại thành tựu.</a:t>
            </a:r>
          </a:p>
          <a:p>
            <a:r>
              <a:rPr lang="en-US" smtClean="0"/>
              <a:t>Từ đó thế giới chú ý hơn đến Bitcoin và hàng loạt Altcoin.</a:t>
            </a:r>
          </a:p>
          <a:p>
            <a:r>
              <a:rPr lang="en-US" smtClean="0"/>
              <a:t>Càng nhiều người chú ý phát triển, tiềm năng của Blockchain càng được khai thác.</a:t>
            </a:r>
          </a:p>
          <a:p>
            <a:r>
              <a:rPr lang="en-US" smtClean="0"/>
              <a:t>Mở ra sự khởi đầu cho 1 cuộc cách mạng.</a:t>
            </a:r>
          </a:p>
        </p:txBody>
      </p:sp>
    </p:spTree>
    <p:extLst>
      <p:ext uri="{BB962C8B-B14F-4D97-AF65-F5344CB8AC3E}">
        <p14:creationId xmlns:p14="http://schemas.microsoft.com/office/powerpoint/2010/main" val="2265940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Ứng dụng khác của Blockchain</a:t>
            </a:r>
          </a:p>
        </p:txBody>
      </p:sp>
      <p:pic>
        <p:nvPicPr>
          <p:cNvPr id="7174"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7974" y="1874518"/>
            <a:ext cx="3502025" cy="440741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p:cNvPicPr>
            <a:picLocks noGrp="1" noChangeAspect="1"/>
          </p:cNvPicPr>
          <p:nvPr>
            <p:ph idx="1"/>
          </p:nvPr>
        </p:nvPicPr>
        <p:blipFill>
          <a:blip r:embed="rId3"/>
          <a:stretch>
            <a:fillRect/>
          </a:stretch>
        </p:blipFill>
        <p:spPr>
          <a:xfrm>
            <a:off x="838200" y="1874518"/>
            <a:ext cx="6838950" cy="4182618"/>
          </a:xfrm>
          <a:prstGeom prst="rect">
            <a:avLst/>
          </a:prstGeom>
        </p:spPr>
      </p:pic>
    </p:spTree>
    <p:extLst>
      <p:ext uri="{BB962C8B-B14F-4D97-AF65-F5344CB8AC3E}">
        <p14:creationId xmlns:p14="http://schemas.microsoft.com/office/powerpoint/2010/main" val="3031978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Và nhiều ứng dụng khác nữa...</a:t>
            </a:r>
            <a:endParaRPr lang="en-US"/>
          </a:p>
        </p:txBody>
      </p:sp>
      <p:sp>
        <p:nvSpPr>
          <p:cNvPr id="3" name="Content Placeholder 2"/>
          <p:cNvSpPr>
            <a:spLocks noGrp="1"/>
          </p:cNvSpPr>
          <p:nvPr>
            <p:ph idx="1"/>
          </p:nvPr>
        </p:nvSpPr>
        <p:spPr/>
        <p:txBody>
          <a:bodyPr/>
          <a:lstStyle/>
          <a:p>
            <a:r>
              <a:rPr lang="en-US" smtClean="0"/>
              <a:t>Thương mại điện tử</a:t>
            </a:r>
          </a:p>
          <a:p>
            <a:r>
              <a:rPr lang="en-US" smtClean="0"/>
              <a:t>Y tế sức khỏe</a:t>
            </a:r>
          </a:p>
          <a:p>
            <a:r>
              <a:rPr lang="en-US" smtClean="0"/>
              <a:t>Bầu cử chính trị</a:t>
            </a:r>
          </a:p>
          <a:p>
            <a:r>
              <a:rPr lang="en-US" smtClean="0"/>
              <a:t>Danh tính người dùng (Identication)</a:t>
            </a:r>
          </a:p>
          <a:p>
            <a:r>
              <a:rPr lang="en-US" smtClean="0"/>
              <a:t>Giáo dục</a:t>
            </a:r>
          </a:p>
          <a:p>
            <a:r>
              <a:rPr lang="en-US" smtClean="0"/>
              <a:t>Ngân hàng tài chính</a:t>
            </a:r>
          </a:p>
          <a:p>
            <a:r>
              <a:rPr lang="en-US" smtClean="0"/>
              <a:t>.....</a:t>
            </a:r>
          </a:p>
          <a:p>
            <a:endParaRPr lang="en-US" smtClean="0"/>
          </a:p>
        </p:txBody>
      </p:sp>
    </p:spTree>
    <p:extLst>
      <p:ext uri="{BB962C8B-B14F-4D97-AF65-F5344CB8AC3E}">
        <p14:creationId xmlns:p14="http://schemas.microsoft.com/office/powerpoint/2010/main" val="241710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999" y="225926"/>
            <a:ext cx="9933673" cy="396106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999" y="4186990"/>
            <a:ext cx="9933673" cy="2324100"/>
          </a:xfrm>
          <a:prstGeom prst="rect">
            <a:avLst/>
          </a:prstGeom>
        </p:spPr>
      </p:pic>
    </p:spTree>
    <p:extLst>
      <p:ext uri="{BB962C8B-B14F-4D97-AF65-F5344CB8AC3E}">
        <p14:creationId xmlns:p14="http://schemas.microsoft.com/office/powerpoint/2010/main" val="2488946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Blockchain là gì?</a:t>
            </a:r>
            <a:endParaRPr lang="en-US"/>
          </a:p>
        </p:txBody>
      </p:sp>
      <p:pic>
        <p:nvPicPr>
          <p:cNvPr id="4" name="Content Placeholder 3"/>
          <p:cNvPicPr>
            <a:picLocks noGrp="1" noChangeAspect="1"/>
          </p:cNvPicPr>
          <p:nvPr>
            <p:ph idx="1"/>
          </p:nvPr>
        </p:nvPicPr>
        <p:blipFill>
          <a:blip r:embed="rId2"/>
          <a:stretch>
            <a:fillRect/>
          </a:stretch>
        </p:blipFill>
        <p:spPr>
          <a:xfrm>
            <a:off x="1353960" y="1690688"/>
            <a:ext cx="9070200" cy="4507704"/>
          </a:xfrm>
          <a:prstGeom prst="rect">
            <a:avLst/>
          </a:prstGeom>
        </p:spPr>
      </p:pic>
    </p:spTree>
    <p:extLst>
      <p:ext uri="{BB962C8B-B14F-4D97-AF65-F5344CB8AC3E}">
        <p14:creationId xmlns:p14="http://schemas.microsoft.com/office/powerpoint/2010/main" val="2328632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Blockchain là gì?</a:t>
            </a:r>
          </a:p>
        </p:txBody>
      </p:sp>
      <p:sp>
        <p:nvSpPr>
          <p:cNvPr id="3" name="Content Placeholder 2"/>
          <p:cNvSpPr>
            <a:spLocks noGrp="1"/>
          </p:cNvSpPr>
          <p:nvPr>
            <p:ph idx="1"/>
          </p:nvPr>
        </p:nvSpPr>
        <p:spPr>
          <a:xfrm>
            <a:off x="838200" y="1624456"/>
            <a:ext cx="10515600" cy="4977511"/>
          </a:xfrm>
        </p:spPr>
        <p:txBody>
          <a:bodyPr>
            <a:normAutofit/>
          </a:bodyPr>
          <a:lstStyle/>
          <a:p>
            <a:r>
              <a:rPr lang="vi-VN" sz="2600"/>
              <a:t>Theo các chuyên gia, blockchain là công nghệ lưu trữ và truyền tải thông tin bằng các khối được liên kết với nhau và mở rộng theo thời gian. Mỗi khối chứa đựng các thông tin về thời gian khởi tạo và được liên kết với các khối trước đó. </a:t>
            </a:r>
          </a:p>
          <a:p>
            <a:r>
              <a:rPr lang="vi-VN" sz="2600"/>
              <a:t>Blockchain được thiết kế để chống lại sự thay đổi dữ liệu. Thông tin trong blockchain không thể bị thay đổi và chỉ được bổ sung thêm khi có sự đồng thuận của tất cả các </a:t>
            </a:r>
            <a:r>
              <a:rPr lang="en-US" sz="2600" smtClean="0"/>
              <a:t>node</a:t>
            </a:r>
            <a:r>
              <a:rPr lang="vi-VN" sz="2600" smtClean="0"/>
              <a:t> </a:t>
            </a:r>
            <a:r>
              <a:rPr lang="vi-VN" sz="2600"/>
              <a:t>trong hệ thống. Ngay cả khi nếu một phần của hệ thống blockchain </a:t>
            </a:r>
            <a:r>
              <a:rPr lang="en-US" sz="2600" smtClean="0"/>
              <a:t>bị thay đổi</a:t>
            </a:r>
            <a:r>
              <a:rPr lang="vi-VN" sz="2600" smtClean="0"/>
              <a:t>, </a:t>
            </a:r>
            <a:r>
              <a:rPr lang="vi-VN" sz="2600"/>
              <a:t>những máy tính và nút khác sẽ tiếp tục hoạt động để bảo vệ thông tin. </a:t>
            </a:r>
          </a:p>
          <a:p>
            <a:r>
              <a:rPr lang="vi-VN" sz="2600"/>
              <a:t>Đặc biệt blockchain có khả năng truyền tải dữ liệu mà không đòi hỏi trung gian để xác nhận thông tin</a:t>
            </a:r>
            <a:r>
              <a:rPr lang="vi-VN" sz="2600" smtClean="0"/>
              <a:t>.</a:t>
            </a:r>
            <a:endParaRPr lang="vi-VN" sz="2600"/>
          </a:p>
          <a:p>
            <a:endParaRPr lang="en-US" sz="2600"/>
          </a:p>
        </p:txBody>
      </p:sp>
    </p:spTree>
    <p:extLst>
      <p:ext uri="{BB962C8B-B14F-4D97-AF65-F5344CB8AC3E}">
        <p14:creationId xmlns:p14="http://schemas.microsoft.com/office/powerpoint/2010/main" val="3713472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Cách thức Blockchain hoạt động?</a:t>
            </a:r>
            <a:endParaRPr lang="en-US"/>
          </a:p>
        </p:txBody>
      </p:sp>
      <p:pic>
        <p:nvPicPr>
          <p:cNvPr id="4" name="Content Placeholder 3"/>
          <p:cNvPicPr>
            <a:picLocks noGrp="1" noChangeAspect="1"/>
          </p:cNvPicPr>
          <p:nvPr>
            <p:ph idx="1"/>
          </p:nvPr>
        </p:nvPicPr>
        <p:blipFill>
          <a:blip r:embed="rId2"/>
          <a:stretch>
            <a:fillRect/>
          </a:stretch>
        </p:blipFill>
        <p:spPr>
          <a:xfrm>
            <a:off x="1129974" y="1789049"/>
            <a:ext cx="9797106" cy="4683008"/>
          </a:xfrm>
          <a:prstGeom prst="rect">
            <a:avLst/>
          </a:prstGeom>
        </p:spPr>
      </p:pic>
    </p:spTree>
    <p:extLst>
      <p:ext uri="{BB962C8B-B14F-4D97-AF65-F5344CB8AC3E}">
        <p14:creationId xmlns:p14="http://schemas.microsoft.com/office/powerpoint/2010/main" val="4255266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Dữ liệu của chính khối đó</a:t>
            </a:r>
            <a:endParaRPr lang="en-US"/>
          </a:p>
        </p:txBody>
      </p:sp>
      <p:pic>
        <p:nvPicPr>
          <p:cNvPr id="4" name="Content Placeholder 3"/>
          <p:cNvPicPr>
            <a:picLocks noGrp="1" noChangeAspect="1"/>
          </p:cNvPicPr>
          <p:nvPr>
            <p:ph idx="1"/>
          </p:nvPr>
        </p:nvPicPr>
        <p:blipFill>
          <a:blip r:embed="rId2"/>
          <a:stretch>
            <a:fillRect/>
          </a:stretch>
        </p:blipFill>
        <p:spPr>
          <a:xfrm>
            <a:off x="1428238" y="1690688"/>
            <a:ext cx="9197090" cy="4593221"/>
          </a:xfrm>
          <a:prstGeom prst="rect">
            <a:avLst/>
          </a:prstGeom>
        </p:spPr>
      </p:pic>
    </p:spTree>
    <p:extLst>
      <p:ext uri="{BB962C8B-B14F-4D97-AF65-F5344CB8AC3E}">
        <p14:creationId xmlns:p14="http://schemas.microsoft.com/office/powerpoint/2010/main" val="2856284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Mã hash của chính nó</a:t>
            </a:r>
            <a:endParaRPr lang="en-US"/>
          </a:p>
        </p:txBody>
      </p:sp>
      <p:pic>
        <p:nvPicPr>
          <p:cNvPr id="4" name="Content Placeholder 3"/>
          <p:cNvPicPr>
            <a:picLocks noGrp="1" noChangeAspect="1"/>
          </p:cNvPicPr>
          <p:nvPr>
            <p:ph idx="1"/>
          </p:nvPr>
        </p:nvPicPr>
        <p:blipFill>
          <a:blip r:embed="rId2"/>
          <a:stretch>
            <a:fillRect/>
          </a:stretch>
        </p:blipFill>
        <p:spPr>
          <a:xfrm>
            <a:off x="1234439" y="1690688"/>
            <a:ext cx="9582913" cy="4663927"/>
          </a:xfrm>
          <a:prstGeom prst="rect">
            <a:avLst/>
          </a:prstGeom>
        </p:spPr>
      </p:pic>
    </p:spTree>
    <p:extLst>
      <p:ext uri="{BB962C8B-B14F-4D97-AF65-F5344CB8AC3E}">
        <p14:creationId xmlns:p14="http://schemas.microsoft.com/office/powerpoint/2010/main" val="319678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Mã hash của khối liền trước đó</a:t>
            </a:r>
            <a:endParaRPr lang="en-US"/>
          </a:p>
        </p:txBody>
      </p:sp>
      <p:pic>
        <p:nvPicPr>
          <p:cNvPr id="4" name="Content Placeholder 3"/>
          <p:cNvPicPr>
            <a:picLocks noGrp="1" noChangeAspect="1"/>
          </p:cNvPicPr>
          <p:nvPr>
            <p:ph idx="1"/>
          </p:nvPr>
        </p:nvPicPr>
        <p:blipFill>
          <a:blip r:embed="rId2"/>
          <a:stretch>
            <a:fillRect/>
          </a:stretch>
        </p:blipFill>
        <p:spPr>
          <a:xfrm>
            <a:off x="1319918" y="1809348"/>
            <a:ext cx="9625450" cy="4804123"/>
          </a:xfrm>
          <a:prstGeom prst="rect">
            <a:avLst/>
          </a:prstGeom>
        </p:spPr>
      </p:pic>
    </p:spTree>
    <p:extLst>
      <p:ext uri="{BB962C8B-B14F-4D97-AF65-F5344CB8AC3E}">
        <p14:creationId xmlns:p14="http://schemas.microsoft.com/office/powerpoint/2010/main" val="539992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Mỗi khối chứa thông tin liên quan đến khối trước đó. Khối đầu tiên là khối nguyên thủy</a:t>
            </a:r>
            <a:endParaRPr lang="en-US"/>
          </a:p>
        </p:txBody>
      </p:sp>
      <p:pic>
        <p:nvPicPr>
          <p:cNvPr id="4" name="Content Placeholder 3"/>
          <p:cNvPicPr>
            <a:picLocks noGrp="1" noChangeAspect="1"/>
          </p:cNvPicPr>
          <p:nvPr>
            <p:ph idx="1"/>
          </p:nvPr>
        </p:nvPicPr>
        <p:blipFill>
          <a:blip r:embed="rId2"/>
          <a:stretch>
            <a:fillRect/>
          </a:stretch>
        </p:blipFill>
        <p:spPr>
          <a:xfrm>
            <a:off x="1238432" y="1690688"/>
            <a:ext cx="9304600" cy="4675817"/>
          </a:xfrm>
          <a:prstGeom prst="rect">
            <a:avLst/>
          </a:prstGeom>
        </p:spPr>
      </p:pic>
    </p:spTree>
    <p:extLst>
      <p:ext uri="{BB962C8B-B14F-4D97-AF65-F5344CB8AC3E}">
        <p14:creationId xmlns:p14="http://schemas.microsoft.com/office/powerpoint/2010/main" val="18002605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5539</TotalTime>
  <Words>590</Words>
  <Application>Microsoft Office PowerPoint</Application>
  <PresentationFormat>Widescreen</PresentationFormat>
  <Paragraphs>58</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Wingdings</vt:lpstr>
      <vt:lpstr>Office Theme</vt:lpstr>
      <vt:lpstr>Công Nghệ Blockchain</vt:lpstr>
      <vt:lpstr>Cuộc cách mạng công nghiệp 4.0 là gì?</vt:lpstr>
      <vt:lpstr>Blockchain là gì?</vt:lpstr>
      <vt:lpstr>Blockchain là gì?</vt:lpstr>
      <vt:lpstr>Cách thức Blockchain hoạt động?</vt:lpstr>
      <vt:lpstr>Dữ liệu của chính khối đó</vt:lpstr>
      <vt:lpstr>Mã hash của chính nó</vt:lpstr>
      <vt:lpstr>Mã hash của khối liền trước đó</vt:lpstr>
      <vt:lpstr>Mỗi khối chứa thông tin liên quan đến khối trước đó. Khối đầu tiên là khối nguyên thủy</vt:lpstr>
      <vt:lpstr>Cố gắng thay đổi nội dung 1 khối là không thể</vt:lpstr>
      <vt:lpstr>Blockchain là mạng ngang cấp  (phân tán phi tập trung)</vt:lpstr>
      <vt:lpstr>Mỗi thành viên đều có bản copy Blockchain</vt:lpstr>
      <vt:lpstr>Thêm khối mới vào hệ thống</vt:lpstr>
      <vt:lpstr>Toàn bộ hệ thống xác nhận khối mới hợp lệ</vt:lpstr>
      <vt:lpstr>Sự đồng thuận</vt:lpstr>
      <vt:lpstr>Bitcoin - Ứng dụng công nghệ Blockchain  đầu tiên trên thế giới</vt:lpstr>
      <vt:lpstr>Lịch sử tiền điện tử kỹ thuật số</vt:lpstr>
      <vt:lpstr>Satoshi Nakamoto - Nhân vật huyền thoại</vt:lpstr>
      <vt:lpstr>Nakamoto đã tạo ra Bitcoin</vt:lpstr>
      <vt:lpstr>Cách hoạt động của Blockchain Bitcoin</vt:lpstr>
      <vt:lpstr>Lợi ích của Bitcoin (Blockchain)</vt:lpstr>
      <vt:lpstr>Đà phát triển</vt:lpstr>
      <vt:lpstr>Ứng dụng khác của Blockchain</vt:lpstr>
      <vt:lpstr>Và nhiều ứng dụng khác nữa...</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1: Khái niệm, ý nghĩa phân tích kĩ thuật, đọc biểu đồ nến</dc:title>
  <dc:creator>Quy Vu</dc:creator>
  <cp:lastModifiedBy>Quy Vu</cp:lastModifiedBy>
  <cp:revision>586</cp:revision>
  <dcterms:created xsi:type="dcterms:W3CDTF">2018-07-19T05:59:50Z</dcterms:created>
  <dcterms:modified xsi:type="dcterms:W3CDTF">2018-10-30T12:49:22Z</dcterms:modified>
</cp:coreProperties>
</file>